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9601200" cx="73152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SemiBold"/>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4DDA100-6B53-4577-8211-99EB9FBF676B}">
  <a:tblStyle styleId="{B4DDA100-6B53-4577-8211-99EB9FBF676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CFCA4EB-35D5-42B4-9F10-CB54650B2DD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regular.fntdata"/><Relationship Id="rId25" Type="http://schemas.openxmlformats.org/officeDocument/2006/relationships/font" Target="fonts/PlusJakartaSans-boldItalic.fntdata"/><Relationship Id="rId28" Type="http://schemas.openxmlformats.org/officeDocument/2006/relationships/font" Target="fonts/PlusJakartaSansSemiBold-italic.fntdata"/><Relationship Id="rId27" Type="http://schemas.openxmlformats.org/officeDocument/2006/relationships/font" Target="fonts/PlusJakartaSansSemiBol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SemiBold-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5.xml"/><Relationship Id="rId33" Type="http://schemas.openxmlformats.org/officeDocument/2006/relationships/font" Target="fonts/PlusJakartaSansMedium-boldItalic.fntdata"/><Relationship Id="rId10" Type="http://schemas.openxmlformats.org/officeDocument/2006/relationships/slide" Target="slides/slide4.xml"/><Relationship Id="rId32" Type="http://schemas.openxmlformats.org/officeDocument/2006/relationships/font" Target="fonts/PlusJakartaSansMedium-italic.fntdata"/><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332e31f58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332e31f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e93bef9f3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e93bef9f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e93bef9f3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e93bef9f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4e93bef9f3_0_7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4e93bef9f3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4e93bef9f3_0_7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4e93bef9f3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www.youtube.com/watch?v=tuCf-2idBs4" TargetMode="External"/><Relationship Id="rId5" Type="http://schemas.openxmlformats.org/officeDocument/2006/relationships/hyperlink" Target="https://www.youtube.com/watch?v=cdpYOexNE0A" TargetMode="External"/><Relationship Id="rId6" Type="http://schemas.openxmlformats.org/officeDocument/2006/relationships/hyperlink" Target="https://www.youtube.com/watch?v=epDnsHf2CL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441450" y="1346788"/>
          <a:ext cx="3000000" cy="3000000"/>
        </p:xfrm>
        <a:graphic>
          <a:graphicData uri="http://schemas.openxmlformats.org/drawingml/2006/table">
            <a:tbl>
              <a:tblPr>
                <a:noFill/>
                <a:tableStyleId>{B4DDA100-6B53-4577-8211-99EB9FBF676B}</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Lives of Immigrants in the Early Republic</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What are examples of Push and Pull Factors?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Where did many immigrants settle during this time? What types of jobs did they have?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Define “Nativism” in your own words.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How did Nativist behavior and attitudes affect the lives of immigrants?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impact did immigrants of the Early Republic have on American society?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5" name="Google Shape;55;p13"/>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56" name="Google Shape;56;p13"/>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Guided Notes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03550" y="220497"/>
            <a:ext cx="1008511" cy="418200"/>
          </a:xfrm>
          <a:prstGeom prst="rect">
            <a:avLst/>
          </a:prstGeom>
          <a:noFill/>
          <a:ln>
            <a:noFill/>
          </a:ln>
        </p:spPr>
      </p:pic>
      <p:sp>
        <p:nvSpPr>
          <p:cNvPr id="58" name="Google Shape;58;p13"/>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59" name="Google Shape;59;p13"/>
          <p:cNvGraphicFramePr/>
          <p:nvPr/>
        </p:nvGraphicFramePr>
        <p:xfrm>
          <a:off x="1105900" y="2581425"/>
          <a:ext cx="3000000" cy="3000000"/>
        </p:xfrm>
        <a:graphic>
          <a:graphicData uri="http://schemas.openxmlformats.org/drawingml/2006/table">
            <a:tbl>
              <a:tblPr>
                <a:noFill/>
                <a:tableStyleId>{ACFCA4EB-35D5-42B4-9F10-CB54650B2DDB}</a:tableStyleId>
              </a:tblPr>
              <a:tblGrid>
                <a:gridCol w="2551700"/>
                <a:gridCol w="2551700"/>
              </a:tblGrid>
              <a:tr h="381000">
                <a:tc>
                  <a:txBody>
                    <a:bodyPr/>
                    <a:lstStyle/>
                    <a:p>
                      <a:pPr indent="0" lvl="0" marL="0" rtl="0" algn="ctr">
                        <a:spcBef>
                          <a:spcPts val="0"/>
                        </a:spcBef>
                        <a:spcAft>
                          <a:spcPts val="0"/>
                        </a:spcAft>
                        <a:buNone/>
                      </a:pPr>
                      <a:r>
                        <a:rPr b="1" lang="en" sz="1200">
                          <a:latin typeface="Inter"/>
                          <a:ea typeface="Inter"/>
                          <a:cs typeface="Inter"/>
                          <a:sym typeface="Inter"/>
                        </a:rPr>
                        <a:t>PUSH FACTORS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PULL FACTORS</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Perspective</a:t>
            </a:r>
            <a:endParaRPr sz="1200">
              <a:latin typeface="Inter"/>
              <a:ea typeface="Inter"/>
              <a:cs typeface="Inter"/>
              <a:sym typeface="Inter"/>
            </a:endParaRPr>
          </a:p>
        </p:txBody>
      </p:sp>
      <p:sp>
        <p:nvSpPr>
          <p:cNvPr id="65" name="Google Shape;65;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Nativism</a:t>
            </a:r>
            <a:endParaRPr sz="2400">
              <a:solidFill>
                <a:schemeClr val="dk1"/>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7" name="Google Shape;67;p14"/>
          <p:cNvGraphicFramePr/>
          <p:nvPr/>
        </p:nvGraphicFramePr>
        <p:xfrm>
          <a:off x="926663" y="1842150"/>
          <a:ext cx="3000000" cy="3000000"/>
        </p:xfrm>
        <a:graphic>
          <a:graphicData uri="http://schemas.openxmlformats.org/drawingml/2006/table">
            <a:tbl>
              <a:tblPr>
                <a:noFill/>
                <a:tableStyleId>{ACFCA4EB-35D5-42B4-9F10-CB54650B2DDB}</a:tableStyleId>
              </a:tblPr>
              <a:tblGrid>
                <a:gridCol w="5494800"/>
              </a:tblGrid>
              <a:tr h="880700">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t>
                      </a:r>
                      <a:r>
                        <a:rPr lang="en" sz="1200">
                          <a:solidFill>
                            <a:schemeClr val="dk1"/>
                          </a:solidFill>
                          <a:latin typeface="Halant"/>
                          <a:ea typeface="Halant"/>
                          <a:cs typeface="Halant"/>
                          <a:sym typeface="Halant"/>
                        </a:rPr>
                        <a:t>Samuel F. B. Morse, </a:t>
                      </a:r>
                      <a:r>
                        <a:rPr i="1" lang="en" sz="1200">
                          <a:solidFill>
                            <a:schemeClr val="dk1"/>
                          </a:solidFill>
                          <a:latin typeface="Halant"/>
                          <a:ea typeface="Halant"/>
                          <a:cs typeface="Halant"/>
                          <a:sym typeface="Halant"/>
                        </a:rPr>
                        <a:t>Imminent Dangers to the Free Institutions of the United States</a:t>
                      </a:r>
                      <a:r>
                        <a:rPr lang="en" sz="1200">
                          <a:solidFill>
                            <a:schemeClr val="dk1"/>
                          </a:solidFill>
                          <a:latin typeface="Halant"/>
                          <a:ea typeface="Halant"/>
                          <a:cs typeface="Halant"/>
                          <a:sym typeface="Halant"/>
                        </a:rPr>
                        <a:t>, 1835.</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Note: Samuel F. B. Morse was an American inventor best known for creating the telegraph and Morse code. He was also involved in politics and strongly opposed immigration, especially from Catholic countries. His writings reflect the fears many native-born Americans had about newcomers changing the country.</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61000">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What was dimly seen by Jefferson, is actually passing under our own eyes. Already have foreigners increased in the country to such a degree, that they justly give us alarm. They feel themselves so strong, as to organize themselves even as foreigners into foreign bands, and this for the purpose of influencing our elections. . . . That they are men who having professed to become Americans, by accepting our terms of naturalization, do yet, in direct contradiction to their professions, clan together as a separate interest, and retain their foreign interest, organizing in the midst of us, that Jesuits pay of foreign powers are tampering; that it is this foreign corps of religionists that Americans of both parties have been for years in the habit of basely and traitorously encouraging to erect into an umpire of our political divisions, thus virtually surrendering the government into the hands of Despotic powers. In view of these facts, which every day’s experience proves to be facts, it is not time, high time, that a true American spirit were roused to resist this alarming inroad of foreign influence upon our institutions, to avert dangers to which we have hitherto shut our eyes, and which if not remedied, and that immediately, will inevitably change the whole character of our government. I repeat what I first said, this is no party question, it concerns native Americans of all parties. </a:t>
                      </a:r>
                      <a:endParaRPr>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Primary Source</a:t>
            </a:r>
            <a:endParaRPr/>
          </a:p>
        </p:txBody>
      </p:sp>
      <p:graphicFrame>
        <p:nvGraphicFramePr>
          <p:cNvPr id="73" name="Google Shape;73;p15"/>
          <p:cNvGraphicFramePr/>
          <p:nvPr/>
        </p:nvGraphicFramePr>
        <p:xfrm>
          <a:off x="444675" y="872075"/>
          <a:ext cx="3000000" cy="3000000"/>
        </p:xfrm>
        <a:graphic>
          <a:graphicData uri="http://schemas.openxmlformats.org/drawingml/2006/table">
            <a:tbl>
              <a:tblPr>
                <a:noFill/>
                <a:tableStyleId>{ACFCA4EB-35D5-42B4-9F10-CB54650B2DDB}</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4" name="Google Shape;74;p15"/>
          <p:cNvGraphicFramePr/>
          <p:nvPr/>
        </p:nvGraphicFramePr>
        <p:xfrm>
          <a:off x="528650" y="4713800"/>
          <a:ext cx="3000000" cy="3000000"/>
        </p:xfrm>
        <a:graphic>
          <a:graphicData uri="http://schemas.openxmlformats.org/drawingml/2006/table">
            <a:tbl>
              <a:tblPr>
                <a:noFill/>
                <a:tableStyleId>{ACFCA4EB-35D5-42B4-9F10-CB54650B2DDB}</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5" name="Google Shape;75;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6" name="Google Shape;76;p15"/>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77" name="Google Shape;77;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83" name="Google Shape;83;p16"/>
          <p:cNvSpPr txBox="1"/>
          <p:nvPr/>
        </p:nvSpPr>
        <p:spPr>
          <a:xfrm>
            <a:off x="0" y="0"/>
            <a:ext cx="7315200" cy="106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84" name="Google Shape;84;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5" name="Google Shape;85;p16"/>
          <p:cNvGraphicFramePr/>
          <p:nvPr/>
        </p:nvGraphicFramePr>
        <p:xfrm>
          <a:off x="441438" y="1270650"/>
          <a:ext cx="3000000" cy="3000000"/>
        </p:xfrm>
        <a:graphic>
          <a:graphicData uri="http://schemas.openxmlformats.org/drawingml/2006/table">
            <a:tbl>
              <a:tblPr>
                <a:noFill/>
                <a:tableStyleId>{ACFCA4EB-35D5-42B4-9F10-CB54650B2DDB}</a:tableStyleId>
              </a:tblPr>
              <a:tblGrid>
                <a:gridCol w="6432300"/>
              </a:tblGrid>
              <a:tr h="4029450">
                <a:tc>
                  <a:txBody>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Directions:</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Imagine you are an immigrant coming to the United States during the Early Republic (between 1789 and 1844). Write a diary entry describing your experiences, thoughts, and feelings. Be creative, but also use what you’ve learned about immigrants during this time to display your content knowledge in the diary entry.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Required Topics: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came from and why you left your home country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the journey to the U.S. was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Your first impressions of America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live now and what your living conditions are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kind of work you do or hope to do</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Any challenges or discrimination you’ve faced</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How you feel about being in a new country and what your hopes are for the future.</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Tips: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Write in the first person (“I” and “my”)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Add feelings and details to make your entry more realistic and historically empathetic</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 can give yourself a name and age to make it more personal</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86" name="Google Shape;86;p16"/>
          <p:cNvGraphicFramePr/>
          <p:nvPr/>
        </p:nvGraphicFramePr>
        <p:xfrm>
          <a:off x="441450" y="5300100"/>
          <a:ext cx="3000000" cy="3000000"/>
        </p:xfrm>
        <a:graphic>
          <a:graphicData uri="http://schemas.openxmlformats.org/drawingml/2006/table">
            <a:tbl>
              <a:tblPr>
                <a:noFill/>
                <a:tableStyleId>{ACFCA4EB-35D5-42B4-9F10-CB54650B2DDB}</a:tableStyleId>
              </a:tblPr>
              <a:tblGrid>
                <a:gridCol w="2144100"/>
                <a:gridCol w="2144100"/>
                <a:gridCol w="2144100"/>
              </a:tblGrid>
              <a:tr h="381000">
                <a:tc gridSpan="3">
                  <a:txBody>
                    <a:bodyPr/>
                    <a:lstStyle/>
                    <a:p>
                      <a:pPr indent="0" lvl="0" marL="0" rtl="0" algn="ctr">
                        <a:spcBef>
                          <a:spcPts val="0"/>
                        </a:spcBef>
                        <a:spcAft>
                          <a:spcPts val="0"/>
                        </a:spcAft>
                        <a:buNone/>
                      </a:pPr>
                      <a:r>
                        <a:rPr lang="en" sz="1200">
                          <a:latin typeface="Inter"/>
                          <a:ea typeface="Inter"/>
                          <a:cs typeface="Inter"/>
                          <a:sym typeface="Inter"/>
                        </a:rPr>
                        <a:t>Use the videos to learn more about the lives of immigrants. Take notes to use as inspiration for your diary entry.</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hMerge="1"/>
              </a:tr>
              <a:tr h="381000">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4"/>
                        </a:rPr>
                        <a:t>German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5"/>
                        </a:rPr>
                        <a:t>Irish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6"/>
                        </a:rPr>
                        <a:t>Nativism</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92" name="Google Shape;92;p1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93" name="Google Shape;93;p1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94" name="Google Shape;94;p17"/>
          <p:cNvGraphicFramePr/>
          <p:nvPr/>
        </p:nvGraphicFramePr>
        <p:xfrm>
          <a:off x="441438" y="1765950"/>
          <a:ext cx="3000000" cy="3000000"/>
        </p:xfrm>
        <a:graphic>
          <a:graphicData uri="http://schemas.openxmlformats.org/drawingml/2006/table">
            <a:tbl>
              <a:tblPr>
                <a:noFill/>
                <a:tableStyleId>{ACFCA4EB-35D5-42B4-9F10-CB54650B2DDB}</a:tableStyleId>
              </a:tblPr>
              <a:tblGrid>
                <a:gridCol w="6432300"/>
              </a:tblGrid>
              <a:tr h="7040425">
                <a:tc>
                  <a:txBody>
                    <a:bodyPr/>
                    <a:lstStyle/>
                    <a:p>
                      <a:pPr indent="0" lvl="0" marL="0" rtl="0" algn="l">
                        <a:lnSpc>
                          <a:spcPct val="115000"/>
                        </a:lnSpc>
                        <a:spcBef>
                          <a:spcPts val="1200"/>
                        </a:spcBef>
                        <a:spcAft>
                          <a:spcPts val="1200"/>
                        </a:spcAft>
                        <a:buNone/>
                      </a:pPr>
                      <a:r>
                        <a:t/>
                      </a:r>
                      <a:endParaRPr b="1"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